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63" r:id="rId5"/>
    <p:sldId id="260" r:id="rId6"/>
    <p:sldId id="261" r:id="rId7"/>
    <p:sldId id="258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CC"/>
    <a:srgbClr val="000000"/>
    <a:srgbClr val="00279F"/>
    <a:srgbClr val="438E00"/>
    <a:srgbClr val="7144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6" autoAdjust="0"/>
    <p:restoredTop sz="94575" autoAdjust="0"/>
  </p:normalViewPr>
  <p:slideViewPr>
    <p:cSldViewPr>
      <p:cViewPr varScale="1">
        <p:scale>
          <a:sx n="70" d="100"/>
          <a:sy n="70" d="100"/>
        </p:scale>
        <p:origin x="-106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46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hPercent val="65"/>
      <c:depthPercent val="200"/>
      <c:rAngAx val="1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12700">
          <a:solidFill>
            <a:schemeClr val="tx1"/>
          </a:solidFill>
          <a:prstDash val="solid"/>
        </a:ln>
      </c:spPr>
    </c:sideWall>
    <c:backWall>
      <c:spPr>
        <a:noFill/>
        <a:ln w="12700">
          <a:solidFill>
            <a:schemeClr val="tx1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Reading</c:v>
                </c:pt>
              </c:strCache>
            </c:strRef>
          </c:tx>
          <c:spPr>
            <a:solidFill>
              <a:schemeClr val="tx2"/>
            </a:solidFill>
            <a:ln w="13170">
              <a:solidFill>
                <a:srgbClr val="000000"/>
              </a:solidFill>
              <a:prstDash val="solid"/>
            </a:ln>
          </c:spPr>
          <c:cat>
            <c:numRef>
              <c:f>Sheet1!$B$1:$J$1</c:f>
              <c:numCache>
                <c:formatCode>General</c:formatCode>
                <c:ptCount val="9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</c:numCache>
            </c:numRef>
          </c:cat>
          <c:val>
            <c:numRef>
              <c:f>Sheet1!$B$2:$J$2</c:f>
              <c:numCache>
                <c:formatCode>General</c:formatCode>
                <c:ptCount val="9"/>
                <c:pt idx="0">
                  <c:v>7.8</c:v>
                </c:pt>
                <c:pt idx="1">
                  <c:v>9.4</c:v>
                </c:pt>
                <c:pt idx="2">
                  <c:v>15.6</c:v>
                </c:pt>
                <c:pt idx="3">
                  <c:v>13.2</c:v>
                </c:pt>
                <c:pt idx="4">
                  <c:v>12.4</c:v>
                </c:pt>
                <c:pt idx="5">
                  <c:v>8.5</c:v>
                </c:pt>
                <c:pt idx="6">
                  <c:v>13.7</c:v>
                </c:pt>
                <c:pt idx="7">
                  <c:v>15.6</c:v>
                </c:pt>
                <c:pt idx="8">
                  <c:v>14.9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Writing</c:v>
                </c:pt>
              </c:strCache>
            </c:strRef>
          </c:tx>
          <c:spPr>
            <a:solidFill>
              <a:srgbClr val="00FF00"/>
            </a:solidFill>
            <a:ln w="13170">
              <a:solidFill>
                <a:srgbClr val="000000"/>
              </a:solidFill>
              <a:prstDash val="solid"/>
            </a:ln>
          </c:spPr>
          <c:cat>
            <c:numRef>
              <c:f>Sheet1!$B$1:$J$1</c:f>
              <c:numCache>
                <c:formatCode>General</c:formatCode>
                <c:ptCount val="9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</c:numCache>
            </c:numRef>
          </c:cat>
          <c:val>
            <c:numRef>
              <c:f>Sheet1!$B$3:$J$3</c:f>
              <c:numCache>
                <c:formatCode>General</c:formatCode>
                <c:ptCount val="9"/>
                <c:pt idx="0">
                  <c:v>9.5</c:v>
                </c:pt>
                <c:pt idx="1">
                  <c:v>7.9</c:v>
                </c:pt>
                <c:pt idx="2">
                  <c:v>12.3</c:v>
                </c:pt>
                <c:pt idx="3">
                  <c:v>12.8</c:v>
                </c:pt>
                <c:pt idx="4">
                  <c:v>11</c:v>
                </c:pt>
                <c:pt idx="5">
                  <c:v>15.2</c:v>
                </c:pt>
                <c:pt idx="6">
                  <c:v>9.2000000000000011</c:v>
                </c:pt>
                <c:pt idx="7">
                  <c:v>12.8</c:v>
                </c:pt>
                <c:pt idx="8">
                  <c:v>20.100000000000001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Math</c:v>
                </c:pt>
              </c:strCache>
            </c:strRef>
          </c:tx>
          <c:spPr>
            <a:solidFill>
              <a:schemeClr val="hlink"/>
            </a:solidFill>
            <a:ln w="13170">
              <a:solidFill>
                <a:srgbClr val="000000"/>
              </a:solidFill>
              <a:prstDash val="solid"/>
            </a:ln>
          </c:spPr>
          <c:cat>
            <c:numRef>
              <c:f>Sheet1!$B$1:$J$1</c:f>
              <c:numCache>
                <c:formatCode>General</c:formatCode>
                <c:ptCount val="9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</c:numCache>
            </c:numRef>
          </c:cat>
          <c:val>
            <c:numRef>
              <c:f>Sheet1!$B$4:$J$4</c:f>
              <c:numCache>
                <c:formatCode>General</c:formatCode>
                <c:ptCount val="9"/>
                <c:pt idx="0">
                  <c:v>8.4</c:v>
                </c:pt>
                <c:pt idx="1">
                  <c:v>11.1</c:v>
                </c:pt>
                <c:pt idx="2">
                  <c:v>6.5</c:v>
                </c:pt>
                <c:pt idx="3">
                  <c:v>10.4</c:v>
                </c:pt>
                <c:pt idx="4">
                  <c:v>9.8000000000000007</c:v>
                </c:pt>
                <c:pt idx="5">
                  <c:v>13.9</c:v>
                </c:pt>
                <c:pt idx="6">
                  <c:v>14.2</c:v>
                </c:pt>
                <c:pt idx="7">
                  <c:v>11.6</c:v>
                </c:pt>
                <c:pt idx="8">
                  <c:v>15.8</c:v>
                </c:pt>
              </c:numCache>
            </c:numRef>
          </c:val>
        </c:ser>
        <c:gapWidth val="300"/>
        <c:shape val="box"/>
        <c:axId val="78227712"/>
        <c:axId val="87439616"/>
        <c:axId val="0"/>
      </c:bar3DChart>
      <c:catAx>
        <c:axId val="782277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Grade</a:t>
                </a:r>
                <a:endParaRPr lang="en-US" dirty="0"/>
              </a:p>
            </c:rich>
          </c:tx>
          <c:layout/>
        </c:title>
        <c:numFmt formatCode="General" sourceLinked="1"/>
        <c:majorTickMark val="none"/>
        <c:tickLblPos val="low"/>
        <c:spPr>
          <a:ln w="329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67" b="1" i="0" u="none" strike="noStrike" baseline="0">
                <a:solidFill>
                  <a:schemeClr val="tx1"/>
                </a:solidFill>
                <a:latin typeface="Helvetica"/>
                <a:ea typeface="Helvetica"/>
                <a:cs typeface="Helvetica"/>
              </a:defRPr>
            </a:pPr>
            <a:endParaRPr lang="en-US"/>
          </a:p>
        </c:txPr>
        <c:crossAx val="87439616"/>
        <c:crosses val="autoZero"/>
        <c:lblAlgn val="ctr"/>
        <c:lblOffset val="100"/>
        <c:tickLblSkip val="1"/>
        <c:tickMarkSkip val="1"/>
      </c:catAx>
      <c:valAx>
        <c:axId val="87439616"/>
        <c:scaling>
          <c:orientation val="minMax"/>
        </c:scaling>
        <c:axPos val="l"/>
        <c:majorGridlines>
          <c:spPr>
            <a:ln w="3293">
              <a:solidFill>
                <a:schemeClr val="tx1"/>
              </a:solidFill>
              <a:prstDash val="solid"/>
            </a:ln>
          </c:spPr>
        </c:majorGridlines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Improvement Rating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9.2756135746189752E-2"/>
              <c:y val="0.1612680724231505"/>
            </c:manualLayout>
          </c:layout>
        </c:title>
        <c:numFmt formatCode="General" sourceLinked="1"/>
        <c:tickLblPos val="nextTo"/>
        <c:spPr>
          <a:ln w="329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67" b="1" i="0" u="none" strike="noStrike" baseline="0">
                <a:solidFill>
                  <a:schemeClr val="tx1"/>
                </a:solidFill>
                <a:latin typeface="Helvetica"/>
                <a:ea typeface="Helvetica"/>
                <a:cs typeface="Helvetica"/>
              </a:defRPr>
            </a:pPr>
            <a:endParaRPr lang="en-US"/>
          </a:p>
        </c:txPr>
        <c:crossAx val="78227712"/>
        <c:crosses val="autoZero"/>
        <c:crossBetween val="between"/>
      </c:valAx>
      <c:spPr>
        <a:noFill/>
        <a:ln w="26340">
          <a:noFill/>
        </a:ln>
      </c:spPr>
    </c:plotArea>
    <c:legend>
      <c:legendPos val="r"/>
      <c:layout/>
      <c:spPr>
        <a:noFill/>
        <a:ln w="3293">
          <a:solidFill>
            <a:schemeClr val="tx1"/>
          </a:solidFill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chemeClr val="tx1"/>
              </a:solidFill>
              <a:latin typeface="Helvetica"/>
              <a:ea typeface="Helvetica"/>
              <a:cs typeface="Helvetica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867" b="1" i="0" u="none" strike="noStrike" baseline="0">
          <a:solidFill>
            <a:schemeClr val="tx1"/>
          </a:solidFill>
          <a:latin typeface="Helvetica"/>
          <a:ea typeface="Helvetica"/>
          <a:cs typeface="Helvetica"/>
        </a:defRPr>
      </a:pPr>
      <a:endParaRPr lang="en-US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B41780-CE8A-469B-B068-6045B0CBCCC1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</dgm:pt>
    <dgm:pt modelId="{5CDFA3C9-02E0-4609-9FD9-641E2255B4A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</a:rPr>
            <a:t>State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</a:rPr>
            <a:t>Gov</a:t>
          </a:r>
        </a:p>
      </dgm:t>
    </dgm:pt>
    <dgm:pt modelId="{964E9B4F-1C85-4B95-B77A-9C551E41E066}" type="parTrans" cxnId="{FE46862A-AC7F-4321-84DE-818CDEBF71CD}">
      <dgm:prSet/>
      <dgm:spPr/>
      <dgm:t>
        <a:bodyPr/>
        <a:lstStyle/>
        <a:p>
          <a:endParaRPr lang="en-US"/>
        </a:p>
      </dgm:t>
    </dgm:pt>
    <dgm:pt modelId="{72FC48A9-5A1D-4BAD-A79C-A057D30BA013}" type="sibTrans" cxnId="{FE46862A-AC7F-4321-84DE-818CDEBF71CD}">
      <dgm:prSet/>
      <dgm:spPr/>
      <dgm:t>
        <a:bodyPr/>
        <a:lstStyle/>
        <a:p>
          <a:endParaRPr lang="en-US"/>
        </a:p>
      </dgm:t>
    </dgm:pt>
    <dgm:pt modelId="{36D0CB23-1ECA-49BD-BA84-EF76483FEB8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</a:rPr>
            <a:t>State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</a:rPr>
            <a:t>Legislature</a:t>
          </a:r>
        </a:p>
      </dgm:t>
    </dgm:pt>
    <dgm:pt modelId="{4A86E55E-C373-4CE7-8904-05FF0FD7E79D}" type="parTrans" cxnId="{4DC2C491-F8C2-45CF-92EC-502657B3E3DE}">
      <dgm:prSet/>
      <dgm:spPr/>
      <dgm:t>
        <a:bodyPr/>
        <a:lstStyle/>
        <a:p>
          <a:endParaRPr lang="en-US"/>
        </a:p>
      </dgm:t>
    </dgm:pt>
    <dgm:pt modelId="{BA73432A-8B15-4B62-834D-AABDC53FC45F}" type="sibTrans" cxnId="{4DC2C491-F8C2-45CF-92EC-502657B3E3DE}">
      <dgm:prSet/>
      <dgm:spPr/>
      <dgm:t>
        <a:bodyPr/>
        <a:lstStyle/>
        <a:p>
          <a:endParaRPr lang="en-US"/>
        </a:p>
      </dgm:t>
    </dgm:pt>
    <dgm:pt modelId="{20C1E020-404D-4071-A043-680570C7B88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</a:rPr>
            <a:t>Local School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</a:rPr>
            <a:t>District</a:t>
          </a:r>
        </a:p>
      </dgm:t>
    </dgm:pt>
    <dgm:pt modelId="{D711BF84-2ACA-434E-AD59-3BECE2684752}" type="parTrans" cxnId="{AE142546-295B-4247-B41F-E5B19944516E}">
      <dgm:prSet/>
      <dgm:spPr/>
      <dgm:t>
        <a:bodyPr/>
        <a:lstStyle/>
        <a:p>
          <a:endParaRPr lang="en-US"/>
        </a:p>
      </dgm:t>
    </dgm:pt>
    <dgm:pt modelId="{40FC8F58-C2FE-411C-8FE3-3AD28D079752}" type="sibTrans" cxnId="{AE142546-295B-4247-B41F-E5B19944516E}">
      <dgm:prSet/>
      <dgm:spPr/>
      <dgm:t>
        <a:bodyPr/>
        <a:lstStyle/>
        <a:p>
          <a:endParaRPr lang="en-US"/>
        </a:p>
      </dgm:t>
    </dgm:pt>
    <dgm:pt modelId="{3F3E1EC9-02D3-4597-B892-942570F0D36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</a:rPr>
            <a:t>Local School</a:t>
          </a:r>
        </a:p>
      </dgm:t>
    </dgm:pt>
    <dgm:pt modelId="{595D107C-32F7-4518-BCAA-DE068CC5A411}" type="parTrans" cxnId="{BB250A39-CF4E-460C-BEE0-509184541B3F}">
      <dgm:prSet/>
      <dgm:spPr/>
      <dgm:t>
        <a:bodyPr/>
        <a:lstStyle/>
        <a:p>
          <a:endParaRPr lang="en-US"/>
        </a:p>
      </dgm:t>
    </dgm:pt>
    <dgm:pt modelId="{02817361-F869-4F2F-83E1-E84F2952E44E}" type="sibTrans" cxnId="{BB250A39-CF4E-460C-BEE0-509184541B3F}">
      <dgm:prSet/>
      <dgm:spPr/>
      <dgm:t>
        <a:bodyPr/>
        <a:lstStyle/>
        <a:p>
          <a:endParaRPr lang="en-US"/>
        </a:p>
      </dgm:t>
    </dgm:pt>
    <dgm:pt modelId="{773AC4C4-B780-46AB-93A7-A70B2D78A6D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</a:rPr>
            <a:t>The Student</a:t>
          </a:r>
        </a:p>
      </dgm:t>
    </dgm:pt>
    <dgm:pt modelId="{AE368F14-FA27-4E3B-921E-74C9D5F55DA2}" type="parTrans" cxnId="{AD84437D-BAD6-49F2-B29C-CFB0F065F161}">
      <dgm:prSet/>
      <dgm:spPr/>
      <dgm:t>
        <a:bodyPr/>
        <a:lstStyle/>
        <a:p>
          <a:endParaRPr lang="en-US"/>
        </a:p>
      </dgm:t>
    </dgm:pt>
    <dgm:pt modelId="{45483193-05C5-46E9-9888-E7367E51808D}" type="sibTrans" cxnId="{AD84437D-BAD6-49F2-B29C-CFB0F065F161}">
      <dgm:prSet/>
      <dgm:spPr/>
      <dgm:t>
        <a:bodyPr/>
        <a:lstStyle/>
        <a:p>
          <a:endParaRPr lang="en-US"/>
        </a:p>
      </dgm:t>
    </dgm:pt>
    <dgm:pt modelId="{8E09EBFA-3510-4EF8-B9D3-20D976D3B565}" type="pres">
      <dgm:prSet presAssocID="{6BB41780-CE8A-469B-B068-6045B0CBCCC1}" presName="outerComposite" presStyleCnt="0">
        <dgm:presLayoutVars>
          <dgm:chMax val="5"/>
          <dgm:dir/>
          <dgm:resizeHandles val="exact"/>
        </dgm:presLayoutVars>
      </dgm:prSet>
      <dgm:spPr/>
    </dgm:pt>
    <dgm:pt modelId="{BE227AE8-414A-49D2-A46B-CBF9245D98B1}" type="pres">
      <dgm:prSet presAssocID="{6BB41780-CE8A-469B-B068-6045B0CBCCC1}" presName="dummyMaxCanvas" presStyleCnt="0">
        <dgm:presLayoutVars/>
      </dgm:prSet>
      <dgm:spPr/>
    </dgm:pt>
    <dgm:pt modelId="{7F35C4FD-00A8-4E40-90DA-FD028B2CBCDE}" type="pres">
      <dgm:prSet presAssocID="{6BB41780-CE8A-469B-B068-6045B0CBCCC1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1C0F77-CC76-4C6E-95E5-4E776649484E}" type="pres">
      <dgm:prSet presAssocID="{6BB41780-CE8A-469B-B068-6045B0CBCCC1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7BF043-E7A3-45FF-AA74-5AED211AB1AD}" type="pres">
      <dgm:prSet presAssocID="{6BB41780-CE8A-469B-B068-6045B0CBCCC1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8F668F-F34B-4F8A-9192-CCE38F4F775C}" type="pres">
      <dgm:prSet presAssocID="{6BB41780-CE8A-469B-B068-6045B0CBCCC1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A6E4A1-BCF2-4215-8F3D-392794F65692}" type="pres">
      <dgm:prSet presAssocID="{6BB41780-CE8A-469B-B068-6045B0CBCCC1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8135C8-E20C-4B11-9BB5-C21A13A94966}" type="pres">
      <dgm:prSet presAssocID="{6BB41780-CE8A-469B-B068-6045B0CBCCC1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98F53F-C3E5-4F12-B1F1-9B053E528D7E}" type="pres">
      <dgm:prSet presAssocID="{6BB41780-CE8A-469B-B068-6045B0CBCCC1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A459BD-9BA2-4AD9-B8E3-A6EA9B0BE5E6}" type="pres">
      <dgm:prSet presAssocID="{6BB41780-CE8A-469B-B068-6045B0CBCCC1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EA6F76-135B-48ED-B25A-390F33BF8643}" type="pres">
      <dgm:prSet presAssocID="{6BB41780-CE8A-469B-B068-6045B0CBCCC1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A292E6-02F1-4131-BD75-0D8B9E7012FF}" type="pres">
      <dgm:prSet presAssocID="{6BB41780-CE8A-469B-B068-6045B0CBCCC1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5303EB-F88A-4283-B679-AFE6922773DD}" type="pres">
      <dgm:prSet presAssocID="{6BB41780-CE8A-469B-B068-6045B0CBCCC1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AE6FD6-37AB-45E0-A086-8FA32484D875}" type="pres">
      <dgm:prSet presAssocID="{6BB41780-CE8A-469B-B068-6045B0CBCCC1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63539-C34E-4F28-BD4D-2A0E77AFAB2E}" type="pres">
      <dgm:prSet presAssocID="{6BB41780-CE8A-469B-B068-6045B0CBCCC1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DA6BCC-9E41-4AD7-A1CA-D61387ABFC63}" type="pres">
      <dgm:prSet presAssocID="{6BB41780-CE8A-469B-B068-6045B0CBCCC1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F8821E2-2D2B-4036-BC02-75634DD37045}" type="presOf" srcId="{02817361-F869-4F2F-83E1-E84F2952E44E}" destId="{9EEA6F76-135B-48ED-B25A-390F33BF8643}" srcOrd="0" destOrd="0" presId="urn:microsoft.com/office/officeart/2005/8/layout/vProcess5"/>
    <dgm:cxn modelId="{BB250A39-CF4E-460C-BEE0-509184541B3F}" srcId="{6BB41780-CE8A-469B-B068-6045B0CBCCC1}" destId="{3F3E1EC9-02D3-4597-B892-942570F0D365}" srcOrd="3" destOrd="0" parTransId="{595D107C-32F7-4518-BCAA-DE068CC5A411}" sibTransId="{02817361-F869-4F2F-83E1-E84F2952E44E}"/>
    <dgm:cxn modelId="{133292D6-EC28-4441-A2F5-72AA03AD28D8}" type="presOf" srcId="{773AC4C4-B780-46AB-93A7-A70B2D78A6DB}" destId="{A6A6E4A1-BCF2-4215-8F3D-392794F65692}" srcOrd="0" destOrd="0" presId="urn:microsoft.com/office/officeart/2005/8/layout/vProcess5"/>
    <dgm:cxn modelId="{A072AE5F-FC8C-41C2-BE2C-39D33E897C02}" type="presOf" srcId="{6BB41780-CE8A-469B-B068-6045B0CBCCC1}" destId="{8E09EBFA-3510-4EF8-B9D3-20D976D3B565}" srcOrd="0" destOrd="0" presId="urn:microsoft.com/office/officeart/2005/8/layout/vProcess5"/>
    <dgm:cxn modelId="{48CBD225-A989-4D00-A9F8-5FF5C1DEBF0D}" type="presOf" srcId="{3F3E1EC9-02D3-4597-B892-942570F0D365}" destId="{118F668F-F34B-4F8A-9192-CCE38F4F775C}" srcOrd="0" destOrd="0" presId="urn:microsoft.com/office/officeart/2005/8/layout/vProcess5"/>
    <dgm:cxn modelId="{C275DBA0-8C16-46F2-9C31-EEA2ECBB83E2}" type="presOf" srcId="{36D0CB23-1ECA-49BD-BA84-EF76483FEB8C}" destId="{071C0F77-CC76-4C6E-95E5-4E776649484E}" srcOrd="0" destOrd="0" presId="urn:microsoft.com/office/officeart/2005/8/layout/vProcess5"/>
    <dgm:cxn modelId="{52479DCA-02C5-4546-8705-3F07F3ACAE29}" type="presOf" srcId="{36D0CB23-1ECA-49BD-BA84-EF76483FEB8C}" destId="{D75303EB-F88A-4283-B679-AFE6922773DD}" srcOrd="1" destOrd="0" presId="urn:microsoft.com/office/officeart/2005/8/layout/vProcess5"/>
    <dgm:cxn modelId="{AE142546-295B-4247-B41F-E5B19944516E}" srcId="{6BB41780-CE8A-469B-B068-6045B0CBCCC1}" destId="{20C1E020-404D-4071-A043-680570C7B888}" srcOrd="2" destOrd="0" parTransId="{D711BF84-2ACA-434E-AD59-3BECE2684752}" sibTransId="{40FC8F58-C2FE-411C-8FE3-3AD28D079752}"/>
    <dgm:cxn modelId="{76296EE5-E588-4C25-8E79-44C50350CB1F}" type="presOf" srcId="{40FC8F58-C2FE-411C-8FE3-3AD28D079752}" destId="{83A459BD-9BA2-4AD9-B8E3-A6EA9B0BE5E6}" srcOrd="0" destOrd="0" presId="urn:microsoft.com/office/officeart/2005/8/layout/vProcess5"/>
    <dgm:cxn modelId="{1CB5F53A-13C7-4048-B041-660589105EDE}" type="presOf" srcId="{773AC4C4-B780-46AB-93A7-A70B2D78A6DB}" destId="{89DA6BCC-9E41-4AD7-A1CA-D61387ABFC63}" srcOrd="1" destOrd="0" presId="urn:microsoft.com/office/officeart/2005/8/layout/vProcess5"/>
    <dgm:cxn modelId="{FE46862A-AC7F-4321-84DE-818CDEBF71CD}" srcId="{6BB41780-CE8A-469B-B068-6045B0CBCCC1}" destId="{5CDFA3C9-02E0-4609-9FD9-641E2255B4A6}" srcOrd="0" destOrd="0" parTransId="{964E9B4F-1C85-4B95-B77A-9C551E41E066}" sibTransId="{72FC48A9-5A1D-4BAD-A79C-A057D30BA013}"/>
    <dgm:cxn modelId="{4DC2C491-F8C2-45CF-92EC-502657B3E3DE}" srcId="{6BB41780-CE8A-469B-B068-6045B0CBCCC1}" destId="{36D0CB23-1ECA-49BD-BA84-EF76483FEB8C}" srcOrd="1" destOrd="0" parTransId="{4A86E55E-C373-4CE7-8904-05FF0FD7E79D}" sibTransId="{BA73432A-8B15-4B62-834D-AABDC53FC45F}"/>
    <dgm:cxn modelId="{06D0C299-F142-4671-9F60-AFEFC9C126FA}" type="presOf" srcId="{20C1E020-404D-4071-A043-680570C7B888}" destId="{8A7BF043-E7A3-45FF-AA74-5AED211AB1AD}" srcOrd="0" destOrd="0" presId="urn:microsoft.com/office/officeart/2005/8/layout/vProcess5"/>
    <dgm:cxn modelId="{64AA765E-F7EA-4261-9626-C43D0F726399}" type="presOf" srcId="{BA73432A-8B15-4B62-834D-AABDC53FC45F}" destId="{9998F53F-C3E5-4F12-B1F1-9B053E528D7E}" srcOrd="0" destOrd="0" presId="urn:microsoft.com/office/officeart/2005/8/layout/vProcess5"/>
    <dgm:cxn modelId="{04BF7029-580D-467D-B653-445573D48365}" type="presOf" srcId="{5CDFA3C9-02E0-4609-9FD9-641E2255B4A6}" destId="{7F35C4FD-00A8-4E40-90DA-FD028B2CBCDE}" srcOrd="0" destOrd="0" presId="urn:microsoft.com/office/officeart/2005/8/layout/vProcess5"/>
    <dgm:cxn modelId="{9D1AD0B3-8D32-4175-9C96-18416CF302A5}" type="presOf" srcId="{72FC48A9-5A1D-4BAD-A79C-A057D30BA013}" destId="{888135C8-E20C-4B11-9BB5-C21A13A94966}" srcOrd="0" destOrd="0" presId="urn:microsoft.com/office/officeart/2005/8/layout/vProcess5"/>
    <dgm:cxn modelId="{E1DBBB0A-09E7-49D0-A25C-F2B7691D291A}" type="presOf" srcId="{5CDFA3C9-02E0-4609-9FD9-641E2255B4A6}" destId="{02A292E6-02F1-4131-BD75-0D8B9E7012FF}" srcOrd="1" destOrd="0" presId="urn:microsoft.com/office/officeart/2005/8/layout/vProcess5"/>
    <dgm:cxn modelId="{AE9DA9EE-F72E-4FEA-9662-326403E30FC9}" type="presOf" srcId="{20C1E020-404D-4071-A043-680570C7B888}" destId="{85AE6FD6-37AB-45E0-A086-8FA32484D875}" srcOrd="1" destOrd="0" presId="urn:microsoft.com/office/officeart/2005/8/layout/vProcess5"/>
    <dgm:cxn modelId="{AD84437D-BAD6-49F2-B29C-CFB0F065F161}" srcId="{6BB41780-CE8A-469B-B068-6045B0CBCCC1}" destId="{773AC4C4-B780-46AB-93A7-A70B2D78A6DB}" srcOrd="4" destOrd="0" parTransId="{AE368F14-FA27-4E3B-921E-74C9D5F55DA2}" sibTransId="{45483193-05C5-46E9-9888-E7367E51808D}"/>
    <dgm:cxn modelId="{A26BAD93-DB6A-47CA-90C8-43E2A4CFF800}" type="presOf" srcId="{3F3E1EC9-02D3-4597-B892-942570F0D365}" destId="{26963539-C34E-4F28-BD4D-2A0E77AFAB2E}" srcOrd="1" destOrd="0" presId="urn:microsoft.com/office/officeart/2005/8/layout/vProcess5"/>
    <dgm:cxn modelId="{9A40BCA0-1AF3-4D21-84E5-395A5016E8FB}" type="presParOf" srcId="{8E09EBFA-3510-4EF8-B9D3-20D976D3B565}" destId="{BE227AE8-414A-49D2-A46B-CBF9245D98B1}" srcOrd="0" destOrd="0" presId="urn:microsoft.com/office/officeart/2005/8/layout/vProcess5"/>
    <dgm:cxn modelId="{15B9C1EC-F946-4250-9500-A158C2ABABB5}" type="presParOf" srcId="{8E09EBFA-3510-4EF8-B9D3-20D976D3B565}" destId="{7F35C4FD-00A8-4E40-90DA-FD028B2CBCDE}" srcOrd="1" destOrd="0" presId="urn:microsoft.com/office/officeart/2005/8/layout/vProcess5"/>
    <dgm:cxn modelId="{1FD927B3-AD79-4E2F-A193-318ACA919162}" type="presParOf" srcId="{8E09EBFA-3510-4EF8-B9D3-20D976D3B565}" destId="{071C0F77-CC76-4C6E-95E5-4E776649484E}" srcOrd="2" destOrd="0" presId="urn:microsoft.com/office/officeart/2005/8/layout/vProcess5"/>
    <dgm:cxn modelId="{DE72CC63-7484-4D9C-930A-5EBBD2FCAF2C}" type="presParOf" srcId="{8E09EBFA-3510-4EF8-B9D3-20D976D3B565}" destId="{8A7BF043-E7A3-45FF-AA74-5AED211AB1AD}" srcOrd="3" destOrd="0" presId="urn:microsoft.com/office/officeart/2005/8/layout/vProcess5"/>
    <dgm:cxn modelId="{8DB361EB-51FC-4BE0-A533-4340D6D14FDF}" type="presParOf" srcId="{8E09EBFA-3510-4EF8-B9D3-20D976D3B565}" destId="{118F668F-F34B-4F8A-9192-CCE38F4F775C}" srcOrd="4" destOrd="0" presId="urn:microsoft.com/office/officeart/2005/8/layout/vProcess5"/>
    <dgm:cxn modelId="{9AD61EDE-C93C-4CB4-AAA8-1F9DC038B3CB}" type="presParOf" srcId="{8E09EBFA-3510-4EF8-B9D3-20D976D3B565}" destId="{A6A6E4A1-BCF2-4215-8F3D-392794F65692}" srcOrd="5" destOrd="0" presId="urn:microsoft.com/office/officeart/2005/8/layout/vProcess5"/>
    <dgm:cxn modelId="{D7CA0579-07A6-432C-A47D-D7EF717B7D30}" type="presParOf" srcId="{8E09EBFA-3510-4EF8-B9D3-20D976D3B565}" destId="{888135C8-E20C-4B11-9BB5-C21A13A94966}" srcOrd="6" destOrd="0" presId="urn:microsoft.com/office/officeart/2005/8/layout/vProcess5"/>
    <dgm:cxn modelId="{6832FC37-3823-480C-A5C5-D8C2B8ECA522}" type="presParOf" srcId="{8E09EBFA-3510-4EF8-B9D3-20D976D3B565}" destId="{9998F53F-C3E5-4F12-B1F1-9B053E528D7E}" srcOrd="7" destOrd="0" presId="urn:microsoft.com/office/officeart/2005/8/layout/vProcess5"/>
    <dgm:cxn modelId="{02E6BD25-48AD-42AC-A269-554D19151D65}" type="presParOf" srcId="{8E09EBFA-3510-4EF8-B9D3-20D976D3B565}" destId="{83A459BD-9BA2-4AD9-B8E3-A6EA9B0BE5E6}" srcOrd="8" destOrd="0" presId="urn:microsoft.com/office/officeart/2005/8/layout/vProcess5"/>
    <dgm:cxn modelId="{05C19E40-72BE-4670-AC4B-E47A16A3F37D}" type="presParOf" srcId="{8E09EBFA-3510-4EF8-B9D3-20D976D3B565}" destId="{9EEA6F76-135B-48ED-B25A-390F33BF8643}" srcOrd="9" destOrd="0" presId="urn:microsoft.com/office/officeart/2005/8/layout/vProcess5"/>
    <dgm:cxn modelId="{9E8E223C-8DA7-4D9C-A626-B03C0A3FC26A}" type="presParOf" srcId="{8E09EBFA-3510-4EF8-B9D3-20D976D3B565}" destId="{02A292E6-02F1-4131-BD75-0D8B9E7012FF}" srcOrd="10" destOrd="0" presId="urn:microsoft.com/office/officeart/2005/8/layout/vProcess5"/>
    <dgm:cxn modelId="{044D876B-47CA-4013-A6BE-3600D2D15417}" type="presParOf" srcId="{8E09EBFA-3510-4EF8-B9D3-20D976D3B565}" destId="{D75303EB-F88A-4283-B679-AFE6922773DD}" srcOrd="11" destOrd="0" presId="urn:microsoft.com/office/officeart/2005/8/layout/vProcess5"/>
    <dgm:cxn modelId="{CC063430-246C-4600-A826-A48E2A0E3098}" type="presParOf" srcId="{8E09EBFA-3510-4EF8-B9D3-20D976D3B565}" destId="{85AE6FD6-37AB-45E0-A086-8FA32484D875}" srcOrd="12" destOrd="0" presId="urn:microsoft.com/office/officeart/2005/8/layout/vProcess5"/>
    <dgm:cxn modelId="{642AA930-6B3F-4B2B-ACF6-FBB64B9D93A8}" type="presParOf" srcId="{8E09EBFA-3510-4EF8-B9D3-20D976D3B565}" destId="{26963539-C34E-4F28-BD4D-2A0E77AFAB2E}" srcOrd="13" destOrd="0" presId="urn:microsoft.com/office/officeart/2005/8/layout/vProcess5"/>
    <dgm:cxn modelId="{3E3E6DCD-8C36-4AA8-8CB3-73A9FF2A376F}" type="presParOf" srcId="{8E09EBFA-3510-4EF8-B9D3-20D976D3B565}" destId="{89DA6BCC-9E41-4AD7-A1CA-D61387ABFC63}" srcOrd="14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0.76316</cdr:x>
      <cdr:y>0.05085</cdr:y>
    </cdr:from>
    <cdr:to>
      <cdr:x>0.9386</cdr:x>
      <cdr:y>0.13559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629400" y="228600"/>
          <a:ext cx="1524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 dirty="0" smtClean="0">
              <a:solidFill>
                <a:schemeClr val="accent6"/>
              </a:solidFill>
              <a:latin typeface="Helvetica"/>
            </a:rPr>
            <a:t>2009 Results</a:t>
          </a:r>
          <a:endParaRPr lang="en-US" sz="1800" dirty="0">
            <a:solidFill>
              <a:schemeClr val="accent6"/>
            </a:solidFill>
            <a:latin typeface="Helvetica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fld id="{095AF902-25F4-401D-91E2-CBD62723C9A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97625" y="8748713"/>
            <a:ext cx="3921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 algn="r"/>
            <a:fld id="{8073E146-AB44-4A5E-9BE0-D97EF7C58480}" type="slidenum">
              <a:rPr lang="en-US" sz="1400">
                <a:latin typeface="Times New Roman" pitchFamily="18" charset="0"/>
              </a:rPr>
              <a:pPr algn="r"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fld id="{6E14CD60-ECBF-42BB-8C23-343621F18E2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397625" y="8748713"/>
            <a:ext cx="3921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 algn="r"/>
            <a:fld id="{5867A2EF-AF90-4F7F-9E8D-B98582F10EAC}" type="slidenum">
              <a:rPr lang="en-US" sz="1400">
                <a:latin typeface="Times New Roman" pitchFamily="18" charset="0"/>
              </a:rPr>
              <a:pPr algn="r"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B561D0-9314-42C7-A280-BFCB1CE19EE6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C47A5B-3296-4D2F-8F0D-8BAAF6B1A4A9}" type="slidenum">
              <a:rPr lang="en-US"/>
              <a:pPr/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717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8DB7FB-FBEB-4BEF-BD17-7FCF42A59866}" type="slidenum">
              <a:rPr lang="en-US"/>
              <a:pPr/>
              <a:t>3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126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04B0A7-BA43-4A16-B3F3-AE5FEAD1D4E8}" type="slidenum">
              <a:rPr lang="en-US"/>
              <a:pPr/>
              <a:t>4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225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8834C5-8A18-40AE-A99A-67A29D6F7044}" type="slidenum">
              <a:rPr lang="en-US"/>
              <a:pPr/>
              <a:t>5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981E03-358F-4C4A-AD28-9ED456C65FC5}" type="slidenum">
              <a:rPr lang="en-US"/>
              <a:pPr/>
              <a:t>6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DE21E2-03F6-4A34-95D5-A3C41CF8D72C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0FBC94-F10E-4DA4-8A4F-7059182B74AF}" type="slidenum">
              <a:rPr lang="en-US"/>
              <a:pPr/>
              <a:t>8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1F3E3-9189-4B56-B507-4431AE93D7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D320A-D890-4CB0-BE8F-11F4D07D00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1067E-3688-419A-8A4E-040E97417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81B69E8-F67C-4416-A9C6-9E6E4D408F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8AF8E57-7019-4930-B3B4-27B929B1C9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FB31-6EBE-44A7-851B-3D5B50947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40021-28CE-4CC3-93E5-8F2D4A3002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5244-043C-42E3-B75B-B0F90243A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FBE2D-4255-420D-8485-26B088AE5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240D-9530-4911-8B7F-9A3573E8F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B94BE-D430-4B8B-98F3-799403B57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1EE97-DD68-477D-B5D0-A76918EA99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75B5EE7-BB0C-4139-BDF6-13C150DB0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F106D08-E98E-45F6-9933-8DA06C9A7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1" name="Object 5"/>
          <p:cNvGraphicFramePr>
            <a:graphicFrameLocks/>
          </p:cNvGraphicFramePr>
          <p:nvPr/>
        </p:nvGraphicFramePr>
        <p:xfrm>
          <a:off x="6286500" y="3352800"/>
          <a:ext cx="876300" cy="1066800"/>
        </p:xfrm>
        <a:graphic>
          <a:graphicData uri="http://schemas.openxmlformats.org/presentationml/2006/ole">
            <p:oleObj spid="_x0000_s4101" name="Microsoft ClipArt Gallery" r:id="rId4" imgW="2666880" imgH="3047760" progId="">
              <p:embed/>
            </p:oleObj>
          </a:graphicData>
        </a:graphic>
      </p:graphicFrame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  <a:effectLst/>
        </p:spPr>
        <p:txBody>
          <a:bodyPr lIns="92075" tIns="46038" rIns="92075" bIns="46038" anchor="ctr"/>
          <a:lstStyle/>
          <a:p>
            <a:r>
              <a:rPr lang="en-US" sz="4800" b="1"/>
              <a:t>The Next Step In Education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3200" dirty="0">
                <a:solidFill>
                  <a:schemeClr val="accent6"/>
                </a:solidFill>
              </a:rPr>
              <a:t>"Multi-modality"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343400" y="5638800"/>
            <a:ext cx="3763852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sz="2400" dirty="0" smtClean="0">
                <a:latin typeface="Arial" charset="0"/>
              </a:rPr>
              <a:t>National Educators Forum</a:t>
            </a:r>
            <a:endParaRPr lang="en-US" sz="2400" dirty="0">
              <a:latin typeface="Arial" charset="0"/>
            </a:endParaRPr>
          </a:p>
          <a:p>
            <a:pPr algn="ctr"/>
            <a:r>
              <a:rPr lang="en-US" sz="2400" dirty="0" smtClean="0">
                <a:latin typeface="Arial" charset="0"/>
              </a:rPr>
              <a:t>Cincinnati, OH</a:t>
            </a:r>
            <a:endParaRPr lang="en-US" sz="2400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 descr="C:\Users\Beta\AppData\Local\Microsoft\Windows\Temporary Internet Files\Content.IE5\4X7UOKH6\MPj0402265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31794" y="4662152"/>
            <a:ext cx="3087307" cy="2057400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b="1"/>
              <a:t>Vision Statement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sz="2800" b="1" dirty="0"/>
              <a:t>All children should have equal access to the educational system to further their goals and </a:t>
            </a:r>
            <a:r>
              <a:rPr lang="en-US" sz="2800" b="1" dirty="0" smtClean="0"/>
              <a:t>dreams</a:t>
            </a:r>
            <a:endParaRPr lang="en-US" sz="2800" b="1" dirty="0"/>
          </a:p>
          <a:p>
            <a:r>
              <a:rPr lang="en-US" sz="2800" b="1" dirty="0"/>
              <a:t>Education should be a priority for all parents and guardians</a:t>
            </a:r>
          </a:p>
          <a:p>
            <a:r>
              <a:rPr lang="en-US" sz="2800" b="1" dirty="0"/>
              <a:t>Parents and guardians need help understanding each child’s individual </a:t>
            </a:r>
            <a:r>
              <a:rPr lang="en-US" sz="2800" b="1" dirty="0" smtClean="0"/>
              <a:t>potential</a:t>
            </a:r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6" name="Picture 6" descr="C:\Users\Beta\AppData\Local\Microsoft\Windows\Temporary Internet Files\Content.IE5\TLTSPYOZ\MPj0402264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1600200"/>
            <a:ext cx="2081784" cy="3121152"/>
          </a:xfrm>
          <a:prstGeom prst="rect">
            <a:avLst/>
          </a:prstGeom>
          <a:noFill/>
        </p:spPr>
      </p:pic>
      <p:pic>
        <p:nvPicPr>
          <p:cNvPr id="10248" name="Picture 8" descr="C:\Users\Beta\AppData\Local\Microsoft\Windows\Temporary Internet Files\Content.IE5\TLTSPYOZ\MPj0402266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276600"/>
            <a:ext cx="2085688" cy="3131591"/>
          </a:xfrm>
          <a:prstGeom prst="rect">
            <a:avLst/>
          </a:prstGeom>
          <a:noFill/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b="1" dirty="0" smtClean="0"/>
              <a:t>Short-</a:t>
            </a:r>
            <a:r>
              <a:rPr lang="en-US" dirty="0" smtClean="0"/>
              <a:t>term </a:t>
            </a:r>
            <a:r>
              <a:rPr lang="en-US" b="1" dirty="0" smtClean="0"/>
              <a:t>Program </a:t>
            </a:r>
            <a:r>
              <a:rPr lang="en-US" b="1" dirty="0"/>
              <a:t>Goals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dirty="0"/>
              <a:t>5 year goals:</a:t>
            </a:r>
          </a:p>
          <a:p>
            <a:pPr lvl="1"/>
            <a:r>
              <a:rPr lang="en-US" dirty="0" smtClean="0"/>
              <a:t>Establish program </a:t>
            </a:r>
            <a:r>
              <a:rPr lang="en-US" dirty="0"/>
              <a:t>in </a:t>
            </a:r>
            <a:r>
              <a:rPr lang="en-US" dirty="0" smtClean="0"/>
              <a:t>25% of state’s districts</a:t>
            </a:r>
            <a:endParaRPr lang="en-US" dirty="0"/>
          </a:p>
          <a:p>
            <a:pPr lvl="1"/>
            <a:r>
              <a:rPr lang="en-US" dirty="0" smtClean="0"/>
              <a:t>Program certification to increase by </a:t>
            </a:r>
            <a:r>
              <a:rPr lang="en-US" dirty="0"/>
              <a:t>45</a:t>
            </a:r>
            <a:r>
              <a:rPr lang="en-US" dirty="0" smtClean="0"/>
              <a:t>%</a:t>
            </a:r>
          </a:p>
          <a:p>
            <a:pPr lvl="1"/>
            <a:r>
              <a:rPr lang="en-US" dirty="0" smtClean="0"/>
              <a:t>35% of eligible students participating</a:t>
            </a:r>
          </a:p>
          <a:p>
            <a:pPr lvl="1"/>
            <a:r>
              <a:rPr lang="en-US" dirty="0" smtClean="0"/>
              <a:t>Parental education in all districts</a:t>
            </a: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7" descr="C:\Users\Beta\AppData\Local\Microsoft\Windows\Temporary Internet Files\Content.IE5\BUZ66MO5\MPj0399885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590800"/>
            <a:ext cx="3505200" cy="2335888"/>
          </a:xfrm>
          <a:prstGeom prst="rect">
            <a:avLst/>
          </a:prstGeom>
          <a:noFill/>
        </p:spPr>
      </p:pic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b="1" dirty="0" smtClean="0"/>
              <a:t>Long-term Program </a:t>
            </a:r>
            <a:r>
              <a:rPr lang="en-US" b="1" dirty="0"/>
              <a:t>Goals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10 year goals:</a:t>
            </a:r>
          </a:p>
          <a:p>
            <a:pPr lvl="1"/>
            <a:r>
              <a:rPr lang="en-US" dirty="0" smtClean="0"/>
              <a:t>Have at least 65% of schools participating in program</a:t>
            </a:r>
          </a:p>
          <a:p>
            <a:pPr lvl="1"/>
            <a:r>
              <a:rPr lang="en-US" dirty="0" smtClean="0"/>
              <a:t>75% of eligible students participating</a:t>
            </a:r>
          </a:p>
          <a:p>
            <a:pPr lvl="1"/>
            <a:r>
              <a:rPr lang="en-US" dirty="0" smtClean="0"/>
              <a:t>Develop private and corporation funding</a:t>
            </a:r>
          </a:p>
          <a:p>
            <a:pPr lvl="1"/>
            <a:r>
              <a:rPr lang="en-US" dirty="0" smtClean="0"/>
              <a:t>Reach program certification goal of 85%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dirty="0"/>
              <a:t>The Process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1676400" y="1676399"/>
          <a:ext cx="5707063" cy="4648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b="1" dirty="0" smtClean="0"/>
              <a:t>Delaware’s Program</a:t>
            </a:r>
            <a:endParaRPr lang="en-US" b="1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5191"/>
            <a:ext cx="8229600" cy="3177809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 dirty="0"/>
              <a:t>In </a:t>
            </a:r>
            <a:r>
              <a:rPr lang="en-US" sz="2800" dirty="0" smtClean="0"/>
              <a:t>the past year, </a:t>
            </a:r>
            <a:r>
              <a:rPr lang="en-US" sz="2800" dirty="0"/>
              <a:t>over </a:t>
            </a:r>
            <a:r>
              <a:rPr lang="en-US" sz="2800" dirty="0" smtClean="0"/>
              <a:t>4700 </a:t>
            </a:r>
            <a:r>
              <a:rPr lang="en-US" sz="2800" dirty="0"/>
              <a:t>children have </a:t>
            </a:r>
            <a:r>
              <a:rPr lang="en-US" sz="2800" dirty="0" smtClean="0"/>
              <a:t>participated in program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dirty="0"/>
              <a:t>Representing </a:t>
            </a:r>
            <a:r>
              <a:rPr lang="en-US" dirty="0" smtClean="0"/>
              <a:t>241 </a:t>
            </a:r>
            <a:r>
              <a:rPr lang="en-US" dirty="0"/>
              <a:t>classrooms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Program cost </a:t>
            </a:r>
            <a:r>
              <a:rPr lang="en-US" sz="2800" dirty="0"/>
              <a:t>per </a:t>
            </a:r>
            <a:r>
              <a:rPr lang="en-US" sz="2800" dirty="0" smtClean="0"/>
              <a:t>child held at $6000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Annual </a:t>
            </a:r>
            <a:r>
              <a:rPr lang="en-US" sz="2800" dirty="0"/>
              <a:t>cost to </a:t>
            </a:r>
            <a:r>
              <a:rPr lang="en-US" sz="2800" dirty="0" smtClean="0"/>
              <a:t>Delaware State Schools, $4.5 </a:t>
            </a:r>
            <a:r>
              <a:rPr lang="en-US" sz="2800" dirty="0"/>
              <a:t>Million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Over $1 million in savings each </a:t>
            </a:r>
            <a:r>
              <a:rPr lang="en-US" dirty="0" smtClean="0"/>
              <a:t>year, due to private and corporate fundraising</a:t>
            </a:r>
            <a:endParaRPr lang="en-US" dirty="0"/>
          </a:p>
        </p:txBody>
      </p:sp>
      <p:pic>
        <p:nvPicPr>
          <p:cNvPr id="6" name="Picture 11" descr="C:\Users\Beta\AppData\Local\Microsoft\Windows\Temporary Internet Files\Content.IE5\QYDBYNKT\MPj0402268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876800"/>
            <a:ext cx="2606040" cy="173668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b="1" dirty="0" smtClean="0"/>
              <a:t>Delaware State Program Results</a:t>
            </a:r>
            <a:endParaRPr lang="en-US" b="1" dirty="0"/>
          </a:p>
        </p:txBody>
      </p:sp>
      <p:graphicFrame>
        <p:nvGraphicFramePr>
          <p:cNvPr id="6" name="Object 3"/>
          <p:cNvGraphicFramePr>
            <a:graphicFrameLocks noGrp="1"/>
          </p:cNvGraphicFramePr>
          <p:nvPr>
            <p:ph type="chart" idx="4294967295"/>
          </p:nvPr>
        </p:nvGraphicFramePr>
        <p:xfrm>
          <a:off x="228600" y="1752600"/>
          <a:ext cx="8686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4" descr="C:\Users\Beta\AppData\Local\Microsoft\Windows\Temporary Internet Files\Content.IE5\QYDBYNKT\MPj0401133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828800"/>
            <a:ext cx="2628900" cy="2103120"/>
          </a:xfrm>
          <a:prstGeom prst="rect">
            <a:avLst/>
          </a:prstGeom>
          <a:noFill/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458200" cy="1251062"/>
          </a:xfrm>
          <a:noFill/>
          <a:ln/>
        </p:spPr>
        <p:txBody>
          <a:bodyPr lIns="92075" tIns="46038" rIns="92075" bIns="46038" anchor="ctr">
            <a:normAutofit fontScale="90000"/>
          </a:bodyPr>
          <a:lstStyle/>
          <a:p>
            <a:r>
              <a:rPr lang="en-US" b="1" dirty="0"/>
              <a:t>We Can Change the System Together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3810000"/>
            <a:ext cx="9067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 sz="4000" b="1" dirty="0">
                <a:solidFill>
                  <a:schemeClr val="folHlink"/>
                </a:solidFill>
                <a:latin typeface="Book Antiqua" pitchFamily="18" charset="0"/>
              </a:rPr>
              <a:t>“Multi-modality”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164</TotalTime>
  <Pages>7</Pages>
  <Words>209</Words>
  <Application>Microsoft PowerPoint 4.0</Application>
  <PresentationFormat>On-screen Show (4:3)</PresentationFormat>
  <Paragraphs>49</Paragraphs>
  <Slides>8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Module</vt:lpstr>
      <vt:lpstr>Microsoft ClipArt Gallery</vt:lpstr>
      <vt:lpstr>The Next Step In Education</vt:lpstr>
      <vt:lpstr>Vision Statement</vt:lpstr>
      <vt:lpstr>Short-term Program Goals</vt:lpstr>
      <vt:lpstr>Long-term Program Goals</vt:lpstr>
      <vt:lpstr>The Process</vt:lpstr>
      <vt:lpstr>Delaware’s Program</vt:lpstr>
      <vt:lpstr>Delaware State Program Results</vt:lpstr>
      <vt:lpstr>We Can Change the System Together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Next Step In Education</dc:title>
  <dc:creator/>
  <cp:lastModifiedBy>Rachel</cp:lastModifiedBy>
  <cp:revision>42</cp:revision>
  <cp:lastPrinted>1601-01-01T00:00:00Z</cp:lastPrinted>
  <dcterms:created xsi:type="dcterms:W3CDTF">1996-04-16T11:43:17Z</dcterms:created>
  <dcterms:modified xsi:type="dcterms:W3CDTF">2007-04-16T23:23:09Z</dcterms:modified>
</cp:coreProperties>
</file>